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56" r:id="rId2"/>
    <p:sldId id="257" r:id="rId3"/>
    <p:sldId id="258" r:id="rId4"/>
    <p:sldId id="271" r:id="rId5"/>
    <p:sldId id="259" r:id="rId6"/>
    <p:sldId id="272" r:id="rId7"/>
    <p:sldId id="260" r:id="rId8"/>
    <p:sldId id="261" r:id="rId9"/>
    <p:sldId id="262" r:id="rId10"/>
    <p:sldId id="263" r:id="rId11"/>
    <p:sldId id="264" r:id="rId12"/>
    <p:sldId id="265" r:id="rId13"/>
    <p:sldId id="266" r:id="rId14"/>
    <p:sldId id="268" r:id="rId15"/>
    <p:sldId id="267" r:id="rId16"/>
    <p:sldId id="269"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12" userDrawn="1">
          <p15:clr>
            <a:srgbClr val="A4A3A4"/>
          </p15:clr>
        </p15:guide>
        <p15:guide id="2" pos="50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2" d="100"/>
          <a:sy n="112" d="100"/>
        </p:scale>
        <p:origin x="468" y="18"/>
      </p:cViewPr>
      <p:guideLst>
        <p:guide orient="horz" pos="912"/>
        <p:guide pos="504"/>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ln w="25400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useBgFill="1">
        <p:nvSpPr>
          <p:cNvPr id="10" name="Rectangle 9"/>
          <p:cNvSpPr/>
          <p:nvPr userDrawn="1"/>
        </p:nvSpPr>
        <p:spPr>
          <a:xfrm>
            <a:off x="457200" y="563529"/>
            <a:ext cx="11238614" cy="5720309"/>
          </a:xfrm>
          <a:prstGeom prst="rect">
            <a:avLst/>
          </a:prstGeom>
          <a:ln w="6350" cap="flat" cmpd="sng" algn="ctr">
            <a:noFill/>
            <a:prstDash val="solid"/>
          </a:ln>
          <a:effectLst>
            <a:outerShdw blurRad="50800" algn="ctr" rotWithShape="0">
              <a:prstClr val="black">
                <a:alpha val="66000"/>
              </a:prstClr>
            </a:outerShdw>
            <a:softEdge rad="0"/>
          </a:effectLst>
        </p:spPr>
        <p:txBody>
          <a:bodyPr/>
          <a:lstStyle/>
          <a:p>
            <a:endParaRPr lang="en-US" dirty="0"/>
          </a:p>
        </p:txBody>
      </p:sp>
      <p:sp>
        <p:nvSpPr>
          <p:cNvPr id="11" name="Rectangle 10"/>
          <p:cNvSpPr/>
          <p:nvPr/>
        </p:nvSpPr>
        <p:spPr>
          <a:xfrm>
            <a:off x="531629" y="680483"/>
            <a:ext cx="11089758" cy="552893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406487"/>
            <a:ext cx="1920240" cy="731520"/>
          </a:xfrm>
          <a:prstGeom prst="rect">
            <a:avLst/>
          </a:prstGeom>
          <a:solidFill>
            <a:schemeClr val="bg2">
              <a:lumMod val="25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a:lstStyle/>
          <a:p>
            <a:pPr algn="ctr"/>
            <a:r>
              <a:rPr lang="en-US" sz="1400" b="1" dirty="0">
                <a:latin typeface="Rockwell" panose="02060603020205020403" pitchFamily="18" charset="0"/>
              </a:rPr>
              <a:t>21</a:t>
            </a:r>
            <a:r>
              <a:rPr lang="en-US" sz="1400" b="1" baseline="30000" dirty="0">
                <a:latin typeface="Rockwell" panose="02060603020205020403" pitchFamily="18" charset="0"/>
              </a:rPr>
              <a:t>st</a:t>
            </a:r>
            <a:r>
              <a:rPr lang="en-US" sz="1400" b="1" dirty="0">
                <a:latin typeface="Rockwell" panose="02060603020205020403" pitchFamily="18" charset="0"/>
              </a:rPr>
              <a:t> Century </a:t>
            </a:r>
          </a:p>
          <a:p>
            <a:pPr algn="ctr"/>
            <a:r>
              <a:rPr lang="en-US" sz="1400" b="1" dirty="0">
                <a:latin typeface="Rockwell" panose="02060603020205020403" pitchFamily="18" charset="0"/>
              </a:rPr>
              <a:t>Digital Education</a:t>
            </a:r>
          </a:p>
        </p:txBody>
      </p:sp>
    </p:spTree>
    <p:extLst>
      <p:ext uri="{BB962C8B-B14F-4D97-AF65-F5344CB8AC3E}">
        <p14:creationId xmlns:p14="http://schemas.microsoft.com/office/powerpoint/2010/main" val="5287661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extLst mod="1">
    <p:ext uri="{DCECCB84-F9BA-43D5-87BE-67443E8EF086}">
      <p15:sldGuideLst xmlns:p15="http://schemas.microsoft.com/office/powerpoint/2012/main">
        <p15:guide id="1" pos="3840" userDrawn="1">
          <p15:clr>
            <a:srgbClr val="FBAE40"/>
          </p15:clr>
        </p15:guide>
        <p15:guide id="2" orient="horz" pos="216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12/21/2023</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68082529"/>
      </p:ext>
    </p:extLst>
  </p:cSld>
  <p:clrMap bg1="lt1" tx1="dk1" bg2="lt2" tx2="dk2" accent1="accent1" accent2="accent2" accent3="accent3" accent4="accent4" accent5="accent5" accent6="accent6" hlink="hlink" folHlink="folHlink"/>
  <p:sldLayoutIdLst>
    <p:sldLayoutId id="2147483683" r:id="rId1"/>
  </p:sldLayoutIdLst>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hf sldNum="0" hdr="0" ftr="0" dt="0"/>
  <p:txStyles>
    <p:titleStyle>
      <a:lvl1pPr algn="l" defTabSz="914400" rtl="0" eaLnBrk="1" latinLnBrk="0" hangingPunct="1">
        <a:lnSpc>
          <a:spcPct val="90000"/>
        </a:lnSpc>
        <a:spcBef>
          <a:spcPct val="0"/>
        </a:spcBef>
        <a:buNone/>
        <a:defRPr lang="en-US" sz="42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esheninger.blogspot.com/2013/12/pillars-of-digital-leadership-series.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60F9FA2B-17FB-4407-9DBE-9148895B3794}"/>
              </a:ext>
            </a:extLst>
          </p:cNvPr>
          <p:cNvPicPr>
            <a:picLocks noChangeAspect="1"/>
          </p:cNvPicPr>
          <p:nvPr/>
        </p:nvPicPr>
        <p:blipFill rotWithShape="1">
          <a:blip r:embed="rId2">
            <a:alphaModFix/>
          </a:blip>
          <a:srcRect b="14773"/>
          <a:stretch/>
        </p:blipFill>
        <p:spPr>
          <a:xfrm>
            <a:off x="-201437" y="-170121"/>
            <a:ext cx="12594874" cy="7198241"/>
          </a:xfrm>
          <a:prstGeom prst="rect">
            <a:avLst/>
          </a:prstGeom>
        </p:spPr>
      </p:pic>
      <p:sp>
        <p:nvSpPr>
          <p:cNvPr id="9" name="Rectangle 8">
            <a:extLst>
              <a:ext uri="{FF2B5EF4-FFF2-40B4-BE49-F238E27FC236}">
                <a16:creationId xmlns:a16="http://schemas.microsoft.com/office/drawing/2014/main" id="{87FD26E4-041F-4EF2-B92D-6034C0F85CC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37549"/>
            <a:ext cx="12191999" cy="5058137"/>
          </a:xfrm>
          <a:prstGeom prst="rect">
            <a:avLst/>
          </a:prstGeom>
          <a:gradFill flip="none" rotWithShape="1">
            <a:gsLst>
              <a:gs pos="50000">
                <a:schemeClr val="bg1">
                  <a:alpha val="30000"/>
                </a:schemeClr>
              </a:gs>
              <a:gs pos="80000">
                <a:schemeClr val="bg1">
                  <a:alpha val="15000"/>
                </a:schemeClr>
              </a:gs>
              <a:gs pos="0">
                <a:schemeClr val="bg1">
                  <a:alpha val="0"/>
                </a:schemeClr>
              </a:gs>
              <a:gs pos="20000">
                <a:schemeClr val="bg1">
                  <a:alpha val="15000"/>
                </a:schemeClr>
              </a:gs>
              <a:gs pos="100000">
                <a:schemeClr val="bg1">
                  <a:alpha val="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E93959D4-A1E3-449E-9DE4-EED0D2370CB0}"/>
              </a:ext>
            </a:extLst>
          </p:cNvPr>
          <p:cNvSpPr>
            <a:spLocks noGrp="1"/>
          </p:cNvSpPr>
          <p:nvPr>
            <p:ph type="subTitle" idx="4294967295"/>
          </p:nvPr>
        </p:nvSpPr>
        <p:spPr>
          <a:xfrm>
            <a:off x="7850372" y="5720917"/>
            <a:ext cx="4341628" cy="943222"/>
          </a:xfrm>
        </p:spPr>
        <p:txBody>
          <a:bodyPr>
            <a:normAutofit/>
          </a:bodyPr>
          <a:lstStyle/>
          <a:p>
            <a:pPr algn="r"/>
            <a:r>
              <a:rPr lang="en-US" sz="4000" b="1" dirty="0">
                <a:solidFill>
                  <a:srgbClr val="FF0000"/>
                </a:solidFill>
                <a:effectLst>
                  <a:outerShdw blurRad="38100" dist="38100" dir="2700000" algn="tl">
                    <a:srgbClr val="000000">
                      <a:alpha val="43137"/>
                    </a:srgbClr>
                  </a:outerShdw>
                </a:effectLst>
                <a:latin typeface="Rockwell" panose="02060603020205020403" pitchFamily="18" charset="0"/>
              </a:rPr>
              <a:t>Dr. Kevin D. Sly</a:t>
            </a:r>
          </a:p>
        </p:txBody>
      </p:sp>
      <p:pic>
        <p:nvPicPr>
          <p:cNvPr id="6" name="Picture 5">
            <a:extLst>
              <a:ext uri="{FF2B5EF4-FFF2-40B4-BE49-F238E27FC236}">
                <a16:creationId xmlns:a16="http://schemas.microsoft.com/office/drawing/2014/main" id="{E5223E99-5267-4C6B-AA9B-ABF2CE3A3B7A}"/>
              </a:ext>
            </a:extLst>
          </p:cNvPr>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xmlns="" r:id="rId4"/>
              </a:ext>
            </a:extLst>
          </a:blip>
          <a:stretch>
            <a:fillRect/>
          </a:stretch>
        </p:blipFill>
        <p:spPr>
          <a:xfrm>
            <a:off x="214386" y="518578"/>
            <a:ext cx="4394935" cy="3540237"/>
          </a:xfrm>
          <a:prstGeom prst="roundRect">
            <a:avLst>
              <a:gd name="adj" fmla="val 8594"/>
            </a:avLst>
          </a:prstGeom>
          <a:solidFill>
            <a:srgbClr val="FFFFFF">
              <a:shade val="85000"/>
            </a:srgbClr>
          </a:solidFill>
          <a:ln w="57150">
            <a:solidFill>
              <a:schemeClr val="tx1"/>
            </a:solidFill>
          </a:ln>
          <a:effectLst>
            <a:reflection blurRad="12700" stA="38000" endPos="28000" dist="5000" dir="5400000" sy="-100000" algn="bl" rotWithShape="0"/>
          </a:effectLst>
        </p:spPr>
      </p:pic>
      <p:sp>
        <p:nvSpPr>
          <p:cNvPr id="2" name="Rectangle 1">
            <a:extLst>
              <a:ext uri="{FF2B5EF4-FFF2-40B4-BE49-F238E27FC236}">
                <a16:creationId xmlns:a16="http://schemas.microsoft.com/office/drawing/2014/main" id="{450C7A0F-E5B2-1EA8-F36D-5B40CF3244AD}"/>
              </a:ext>
            </a:extLst>
          </p:cNvPr>
          <p:cNvSpPr/>
          <p:nvPr/>
        </p:nvSpPr>
        <p:spPr>
          <a:xfrm>
            <a:off x="4739951" y="942391"/>
            <a:ext cx="7452049" cy="3785652"/>
          </a:xfrm>
          <a:prstGeom prst="rect">
            <a:avLst/>
          </a:prstGeom>
          <a:noFill/>
        </p:spPr>
        <p:txBody>
          <a:bodyPr wrap="square" lIns="91440" tIns="45720" rIns="91440" bIns="45720">
            <a:spAutoFit/>
          </a:bodyPr>
          <a:lstStyle/>
          <a:p>
            <a:r>
              <a:rPr lang="en-US" sz="4800" b="1" dirty="0">
                <a:solidFill>
                  <a:srgbClr val="FFFF00"/>
                </a:solidFill>
                <a:effectLst>
                  <a:outerShdw blurRad="38100" dist="38100" dir="2700000" algn="tl">
                    <a:srgbClr val="000000">
                      <a:alpha val="43137"/>
                    </a:srgbClr>
                  </a:outerShdw>
                </a:effectLst>
                <a:latin typeface="Rockwell" panose="02060603020205020403" pitchFamily="18" charset="0"/>
              </a:rPr>
              <a:t>DIGITAL EDUCATION</a:t>
            </a:r>
            <a:br>
              <a:rPr lang="en-US" sz="4800" b="1" dirty="0">
                <a:solidFill>
                  <a:srgbClr val="FFFF00"/>
                </a:solidFill>
                <a:effectLst>
                  <a:outerShdw blurRad="38100" dist="38100" dir="2700000" algn="tl">
                    <a:srgbClr val="000000">
                      <a:alpha val="43137"/>
                    </a:srgbClr>
                  </a:outerShdw>
                </a:effectLst>
                <a:latin typeface="Rockwell" panose="02060603020205020403" pitchFamily="18" charset="0"/>
              </a:rPr>
            </a:br>
            <a:r>
              <a:rPr lang="en-US" sz="4800" b="1" dirty="0">
                <a:solidFill>
                  <a:srgbClr val="FFFF00"/>
                </a:solidFill>
                <a:effectLst>
                  <a:outerShdw blurRad="38100" dist="38100" dir="2700000" algn="tl">
                    <a:srgbClr val="000000">
                      <a:alpha val="43137"/>
                    </a:srgbClr>
                  </a:outerShdw>
                </a:effectLst>
                <a:latin typeface="Rockwell" panose="02060603020205020403" pitchFamily="18" charset="0"/>
              </a:rPr>
              <a:t> IN THE 21</a:t>
            </a:r>
            <a:r>
              <a:rPr lang="en-US" sz="4800" b="1" baseline="30000" dirty="0">
                <a:solidFill>
                  <a:srgbClr val="FFFF00"/>
                </a:solidFill>
                <a:effectLst>
                  <a:outerShdw blurRad="38100" dist="38100" dir="2700000" algn="tl">
                    <a:srgbClr val="000000">
                      <a:alpha val="43137"/>
                    </a:srgbClr>
                  </a:outerShdw>
                </a:effectLst>
                <a:latin typeface="Rockwell" panose="02060603020205020403" pitchFamily="18" charset="0"/>
              </a:rPr>
              <a:t>st</a:t>
            </a:r>
            <a:r>
              <a:rPr lang="en-US" sz="4800" b="1" dirty="0">
                <a:solidFill>
                  <a:srgbClr val="FFFF00"/>
                </a:solidFill>
                <a:effectLst>
                  <a:outerShdw blurRad="38100" dist="38100" dir="2700000" algn="tl">
                    <a:srgbClr val="000000">
                      <a:alpha val="43137"/>
                    </a:srgbClr>
                  </a:outerShdw>
                </a:effectLst>
                <a:latin typeface="Rockwell" panose="02060603020205020403" pitchFamily="18" charset="0"/>
              </a:rPr>
              <a:t> CENTURY</a:t>
            </a:r>
            <a:br>
              <a:rPr lang="en-US" sz="4800" b="1" dirty="0">
                <a:solidFill>
                  <a:srgbClr val="FFFF00"/>
                </a:solidFill>
                <a:effectLst>
                  <a:outerShdw blurRad="38100" dist="38100" dir="2700000" algn="tl">
                    <a:srgbClr val="000000">
                      <a:alpha val="43137"/>
                    </a:srgbClr>
                  </a:outerShdw>
                </a:effectLst>
                <a:latin typeface="Rockwell" panose="02060603020205020403" pitchFamily="18" charset="0"/>
              </a:rPr>
            </a:br>
            <a:r>
              <a:rPr lang="en-US" sz="4800" b="1" dirty="0">
                <a:solidFill>
                  <a:srgbClr val="FFFF00"/>
                </a:solidFill>
                <a:effectLst>
                  <a:outerShdw blurRad="38100" dist="38100" dir="2700000" algn="tl">
                    <a:srgbClr val="000000">
                      <a:alpha val="43137"/>
                    </a:srgbClr>
                  </a:outerShdw>
                </a:effectLst>
                <a:latin typeface="Rockwell" panose="02060603020205020403" pitchFamily="18" charset="0"/>
              </a:rPr>
              <a:t/>
            </a:r>
            <a:br>
              <a:rPr lang="en-US" sz="4800" b="1" dirty="0">
                <a:solidFill>
                  <a:srgbClr val="FFFF00"/>
                </a:solidFill>
                <a:effectLst>
                  <a:outerShdw blurRad="38100" dist="38100" dir="2700000" algn="tl">
                    <a:srgbClr val="000000">
                      <a:alpha val="43137"/>
                    </a:srgbClr>
                  </a:outerShdw>
                </a:effectLst>
                <a:latin typeface="Rockwell" panose="02060603020205020403" pitchFamily="18" charset="0"/>
              </a:rPr>
            </a:br>
            <a:r>
              <a:rPr lang="en-US" sz="4800" b="1" dirty="0">
                <a:solidFill>
                  <a:srgbClr val="FFFF00"/>
                </a:solidFill>
                <a:effectLst>
                  <a:outerShdw blurRad="38100" dist="38100" dir="2700000" algn="tl">
                    <a:srgbClr val="000000">
                      <a:alpha val="43137"/>
                    </a:srgbClr>
                  </a:outerShdw>
                </a:effectLst>
                <a:latin typeface="Rockwell" panose="02060603020205020403" pitchFamily="18" charset="0"/>
              </a:rPr>
              <a:t>"The 20th Century University Is Obsolete"</a:t>
            </a:r>
            <a:endParaRPr lang="en-US" sz="4800" b="1" dirty="0">
              <a:solidFill>
                <a:srgbClr val="FFFF00"/>
              </a:solidFill>
            </a:endParaRPr>
          </a:p>
        </p:txBody>
      </p:sp>
    </p:spTree>
    <p:extLst>
      <p:ext uri="{BB962C8B-B14F-4D97-AF65-F5344CB8AC3E}">
        <p14:creationId xmlns:p14="http://schemas.microsoft.com/office/powerpoint/2010/main" val="216779731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F69158-1962-4A86-932B-780A5A3CFC1E}"/>
              </a:ext>
            </a:extLst>
          </p:cNvPr>
          <p:cNvSpPr txBox="1"/>
          <p:nvPr/>
        </p:nvSpPr>
        <p:spPr>
          <a:xfrm>
            <a:off x="810733" y="1447800"/>
            <a:ext cx="10459779" cy="4401205"/>
          </a:xfrm>
          <a:prstGeom prst="rect">
            <a:avLst/>
          </a:prstGeom>
          <a:noFill/>
        </p:spPr>
        <p:txBody>
          <a:bodyPr wrap="square" rtlCol="0">
            <a:spAutoFit/>
          </a:bodyPr>
          <a:lstStyle/>
          <a:p>
            <a:pPr algn="just"/>
            <a:r>
              <a:rPr lang="en-US" sz="2800" dirty="0">
                <a:latin typeface="Rockwell" panose="02060603020205020403" pitchFamily="18" charset="0"/>
              </a:rPr>
              <a:t>Following trends (continued…)</a:t>
            </a:r>
          </a:p>
          <a:p>
            <a:pPr algn="just"/>
            <a:endParaRPr lang="en-US" sz="2800" dirty="0">
              <a:latin typeface="Rockwell" panose="02060603020205020403" pitchFamily="18" charset="0"/>
            </a:endParaRPr>
          </a:p>
          <a:p>
            <a:pPr marL="514350" indent="-514350" algn="just">
              <a:buFont typeface="+mj-lt"/>
              <a:buAutoNum type="alphaLcParenR" startAt="2"/>
            </a:pPr>
            <a:r>
              <a:rPr lang="en-US" sz="2800" dirty="0">
                <a:latin typeface="Rockwell" panose="02060603020205020403" pitchFamily="18" charset="0"/>
              </a:rPr>
              <a:t>Teachers will have to adopt to teaching courses at night rather that between the hours teaching between the hours of 8:00 am and 5:00 pm, due to many students having jobs; scheduling classes so students can maximize their employment opportunities.</a:t>
            </a:r>
          </a:p>
          <a:p>
            <a:pPr marL="514350" indent="-514350" algn="just">
              <a:buFont typeface="+mj-lt"/>
              <a:buAutoNum type="alphaLcParenR" startAt="2"/>
            </a:pPr>
            <a:endParaRPr lang="en-US" sz="2800" dirty="0">
              <a:latin typeface="Rockwell" panose="02060603020205020403" pitchFamily="18" charset="0"/>
            </a:endParaRPr>
          </a:p>
          <a:p>
            <a:pPr marL="514350" indent="-514350" algn="just">
              <a:buFont typeface="+mj-lt"/>
              <a:buAutoNum type="alphaLcParenR" startAt="2"/>
            </a:pPr>
            <a:r>
              <a:rPr lang="en-US" sz="2800" dirty="0">
                <a:latin typeface="Rockwell" panose="02060603020205020403" pitchFamily="18" charset="0"/>
              </a:rPr>
              <a:t>Teachers will have to adapt to teaching classes on the weekend also due to jobs and families. </a:t>
            </a:r>
          </a:p>
        </p:txBody>
      </p:sp>
    </p:spTree>
    <p:extLst>
      <p:ext uri="{BB962C8B-B14F-4D97-AF65-F5344CB8AC3E}">
        <p14:creationId xmlns:p14="http://schemas.microsoft.com/office/powerpoint/2010/main" val="297126700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F69158-1962-4A86-932B-780A5A3CFC1E}"/>
              </a:ext>
            </a:extLst>
          </p:cNvPr>
          <p:cNvSpPr txBox="1"/>
          <p:nvPr/>
        </p:nvSpPr>
        <p:spPr>
          <a:xfrm>
            <a:off x="810733" y="1447800"/>
            <a:ext cx="10459779" cy="4832092"/>
          </a:xfrm>
          <a:prstGeom prst="rect">
            <a:avLst/>
          </a:prstGeom>
          <a:noFill/>
        </p:spPr>
        <p:txBody>
          <a:bodyPr wrap="square" rtlCol="0">
            <a:spAutoFit/>
          </a:bodyPr>
          <a:lstStyle/>
          <a:p>
            <a:pPr algn="just"/>
            <a:r>
              <a:rPr lang="en-US" sz="2800" dirty="0">
                <a:latin typeface="Rockwell" panose="02060603020205020403" pitchFamily="18" charset="0"/>
              </a:rPr>
              <a:t>Following trends (continued…)</a:t>
            </a:r>
          </a:p>
          <a:p>
            <a:pPr algn="just"/>
            <a:endParaRPr lang="en-US" sz="2800" dirty="0">
              <a:latin typeface="Rockwell" panose="02060603020205020403" pitchFamily="18" charset="0"/>
            </a:endParaRPr>
          </a:p>
          <a:p>
            <a:pPr marL="514350" indent="-514350" algn="just">
              <a:buFont typeface="+mj-lt"/>
              <a:buAutoNum type="alphaLcParenR" startAt="4"/>
            </a:pPr>
            <a:r>
              <a:rPr lang="en-US" sz="2800" dirty="0">
                <a:latin typeface="Rockwell" panose="02060603020205020403" pitchFamily="18" charset="0"/>
              </a:rPr>
              <a:t>Teachers will have to adopt new methods of teaching enabling the use social media tools verses traditional textbooks.</a:t>
            </a:r>
          </a:p>
          <a:p>
            <a:pPr marL="514350" indent="-514350" algn="just">
              <a:buFont typeface="+mj-lt"/>
              <a:buAutoNum type="alphaLcParenR" startAt="4"/>
            </a:pPr>
            <a:endParaRPr lang="en-US" sz="2800" dirty="0">
              <a:latin typeface="Rockwell" panose="02060603020205020403" pitchFamily="18" charset="0"/>
            </a:endParaRPr>
          </a:p>
          <a:p>
            <a:pPr marL="514350" indent="-514350" algn="just">
              <a:buFont typeface="+mj-lt"/>
              <a:buAutoNum type="alphaLcParenR" startAt="4"/>
            </a:pPr>
            <a:r>
              <a:rPr lang="en-US" sz="2800" dirty="0">
                <a:latin typeface="Rockwell" panose="02060603020205020403" pitchFamily="18" charset="0"/>
              </a:rPr>
              <a:t>Using technology, teachers will have to learn skills to teaching at multiple campuses through virtual classrooms.</a:t>
            </a:r>
          </a:p>
          <a:p>
            <a:pPr marL="514350" indent="-514350" algn="just">
              <a:buFont typeface="+mj-lt"/>
              <a:buAutoNum type="alphaLcParenR" startAt="4"/>
            </a:pPr>
            <a:endParaRPr lang="en-US" sz="2800" dirty="0">
              <a:latin typeface="Rockwell" panose="02060603020205020403" pitchFamily="18" charset="0"/>
            </a:endParaRPr>
          </a:p>
          <a:p>
            <a:pPr marL="514350" indent="-514350" algn="just">
              <a:buFont typeface="+mj-lt"/>
              <a:buAutoNum type="alphaLcParenR" startAt="4"/>
            </a:pPr>
            <a:r>
              <a:rPr lang="en-US" sz="2800" dirty="0">
                <a:latin typeface="Rockwell" panose="02060603020205020403" pitchFamily="18" charset="0"/>
              </a:rPr>
              <a:t>Because of the growing family needs, institutions will have to provide support services in the evening.</a:t>
            </a:r>
          </a:p>
        </p:txBody>
      </p:sp>
    </p:spTree>
    <p:extLst>
      <p:ext uri="{BB962C8B-B14F-4D97-AF65-F5344CB8AC3E}">
        <p14:creationId xmlns:p14="http://schemas.microsoft.com/office/powerpoint/2010/main" val="14438609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F69158-1962-4A86-932B-780A5A3CFC1E}"/>
              </a:ext>
            </a:extLst>
          </p:cNvPr>
          <p:cNvSpPr txBox="1"/>
          <p:nvPr/>
        </p:nvSpPr>
        <p:spPr>
          <a:xfrm>
            <a:off x="810733" y="1447800"/>
            <a:ext cx="10459779" cy="3970318"/>
          </a:xfrm>
          <a:prstGeom prst="rect">
            <a:avLst/>
          </a:prstGeom>
          <a:noFill/>
        </p:spPr>
        <p:txBody>
          <a:bodyPr wrap="square" rtlCol="0">
            <a:spAutoFit/>
          </a:bodyPr>
          <a:lstStyle/>
          <a:p>
            <a:pPr algn="just"/>
            <a:r>
              <a:rPr lang="en-US" sz="2800" dirty="0">
                <a:latin typeface="Rockwell" panose="02060603020205020403" pitchFamily="18" charset="0"/>
              </a:rPr>
              <a:t>Following trends (continued…)</a:t>
            </a:r>
          </a:p>
          <a:p>
            <a:pPr algn="just"/>
            <a:endParaRPr lang="en-US" sz="2800" dirty="0">
              <a:latin typeface="Rockwell" panose="02060603020205020403" pitchFamily="18" charset="0"/>
            </a:endParaRPr>
          </a:p>
          <a:p>
            <a:pPr marL="514350" indent="-514350" algn="just">
              <a:buFont typeface="+mj-lt"/>
              <a:buAutoNum type="alphaLcParenR" startAt="7"/>
            </a:pPr>
            <a:r>
              <a:rPr lang="en-US" sz="2800" dirty="0">
                <a:latin typeface="Rockwell" panose="02060603020205020403" pitchFamily="18" charset="0"/>
              </a:rPr>
              <a:t>Ultimately, teachers have to learn new methods of teaching to students who weren't educated the way students 50, 40, 30 and even 10 years ago were.</a:t>
            </a:r>
          </a:p>
          <a:p>
            <a:pPr marL="514350" indent="-514350" algn="just">
              <a:buFont typeface="+mj-lt"/>
              <a:buAutoNum type="alphaLcParenR" startAt="7"/>
            </a:pPr>
            <a:endParaRPr lang="en-US" sz="2800" dirty="0">
              <a:latin typeface="Rockwell" panose="02060603020205020403" pitchFamily="18" charset="0"/>
            </a:endParaRPr>
          </a:p>
          <a:p>
            <a:pPr marL="514350" indent="-514350" algn="just">
              <a:buFont typeface="+mj-lt"/>
              <a:buAutoNum type="alphaLcParenR" startAt="7"/>
            </a:pPr>
            <a:r>
              <a:rPr lang="en-US" sz="2800" dirty="0">
                <a:latin typeface="Rockwell" panose="02060603020205020403" pitchFamily="18" charset="0"/>
              </a:rPr>
              <a:t>Teachers will have to adapt to teaching classes online (due to the various physical limitations) rather than face-to-face/on-the-ground classes.</a:t>
            </a:r>
          </a:p>
        </p:txBody>
      </p:sp>
    </p:spTree>
    <p:extLst>
      <p:ext uri="{BB962C8B-B14F-4D97-AF65-F5344CB8AC3E}">
        <p14:creationId xmlns:p14="http://schemas.microsoft.com/office/powerpoint/2010/main" val="211889548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F69158-1962-4A86-932B-780A5A3CFC1E}"/>
              </a:ext>
            </a:extLst>
          </p:cNvPr>
          <p:cNvSpPr txBox="1"/>
          <p:nvPr/>
        </p:nvSpPr>
        <p:spPr>
          <a:xfrm>
            <a:off x="810733" y="1447800"/>
            <a:ext cx="10459779" cy="4832092"/>
          </a:xfrm>
          <a:prstGeom prst="rect">
            <a:avLst/>
          </a:prstGeom>
          <a:noFill/>
        </p:spPr>
        <p:txBody>
          <a:bodyPr wrap="square" rtlCol="0">
            <a:spAutoFit/>
          </a:bodyPr>
          <a:lstStyle/>
          <a:p>
            <a:pPr algn="just"/>
            <a:r>
              <a:rPr lang="en-US" sz="2800" b="1" dirty="0">
                <a:latin typeface="Rockwell" panose="02060603020205020403" pitchFamily="18" charset="0"/>
              </a:rPr>
              <a:t>DEVELOPMENTS</a:t>
            </a:r>
          </a:p>
          <a:p>
            <a:pPr algn="just"/>
            <a:endParaRPr lang="en-US" sz="2800" dirty="0">
              <a:latin typeface="Rockwell" panose="02060603020205020403" pitchFamily="18" charset="0"/>
            </a:endParaRPr>
          </a:p>
          <a:p>
            <a:pPr algn="just"/>
            <a:r>
              <a:rPr lang="en-US" sz="2800" dirty="0">
                <a:latin typeface="Rockwell" panose="02060603020205020403" pitchFamily="18" charset="0"/>
              </a:rPr>
              <a:t>Regarding the scope of higher education in the 21st century, according to Rev. John P. Minogue, 2006, “The 20th Century University Is Obsolete”, “the global supply falls far short of meeting demand. With a population of 295 million, the United States has only 15 million active seats in the higher education classroom; China, with a population of 1.2 billion, has 2 million seats available; Brazil, with a population 170 million, has 2.5 million seats available. This imbalance between supply and demand is creating a robust market for all providers.”</a:t>
            </a:r>
          </a:p>
        </p:txBody>
      </p:sp>
    </p:spTree>
    <p:extLst>
      <p:ext uri="{BB962C8B-B14F-4D97-AF65-F5344CB8AC3E}">
        <p14:creationId xmlns:p14="http://schemas.microsoft.com/office/powerpoint/2010/main" val="34175202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F69158-1962-4A86-932B-780A5A3CFC1E}"/>
              </a:ext>
            </a:extLst>
          </p:cNvPr>
          <p:cNvSpPr txBox="1"/>
          <p:nvPr/>
        </p:nvSpPr>
        <p:spPr>
          <a:xfrm>
            <a:off x="810733" y="1447800"/>
            <a:ext cx="10459779" cy="4832092"/>
          </a:xfrm>
          <a:prstGeom prst="rect">
            <a:avLst/>
          </a:prstGeom>
          <a:noFill/>
        </p:spPr>
        <p:txBody>
          <a:bodyPr wrap="square" rtlCol="0">
            <a:spAutoFit/>
          </a:bodyPr>
          <a:lstStyle/>
          <a:p>
            <a:pPr algn="just"/>
            <a:r>
              <a:rPr lang="en-US" sz="2800" dirty="0">
                <a:latin typeface="Rockwell" panose="02060603020205020403" pitchFamily="18" charset="0"/>
              </a:rPr>
              <a:t>The mission of higher education is blurring as we move into the 21st century:</a:t>
            </a:r>
          </a:p>
          <a:p>
            <a:pPr algn="just"/>
            <a:endParaRPr lang="en-US" sz="2800" dirty="0">
              <a:latin typeface="Rockwell" panose="02060603020205020403" pitchFamily="18" charset="0"/>
            </a:endParaRPr>
          </a:p>
          <a:p>
            <a:pPr lvl="1" algn="just"/>
            <a:r>
              <a:rPr lang="en-US" sz="2800" dirty="0">
                <a:latin typeface="Rockwell" panose="02060603020205020403" pitchFamily="18" charset="0"/>
              </a:rPr>
              <a:t>Single-Sex, Religiously Affiliated Colleges, Historically Black Colleges and Universities (HBCUs), Historically White Colleges and Universities (HWCUs), Hispanic-Serving Institutions, Public vs. Private, four year; two-year…</a:t>
            </a:r>
          </a:p>
          <a:p>
            <a:pPr algn="just"/>
            <a:endParaRPr lang="en-US" sz="2800" dirty="0">
              <a:latin typeface="Rockwell" panose="02060603020205020403" pitchFamily="18" charset="0"/>
            </a:endParaRPr>
          </a:p>
          <a:p>
            <a:pPr algn="just"/>
            <a:r>
              <a:rPr lang="en-US" sz="2800" dirty="0">
                <a:latin typeface="Rockwell" panose="02060603020205020403" pitchFamily="18" charset="0"/>
              </a:rPr>
              <a:t>The bottom line is that all their missions will have to change to meet the needs of an ever-evolving society, and social media education/digital education will play a large part in all of it!</a:t>
            </a:r>
          </a:p>
        </p:txBody>
      </p:sp>
    </p:spTree>
    <p:extLst>
      <p:ext uri="{BB962C8B-B14F-4D97-AF65-F5344CB8AC3E}">
        <p14:creationId xmlns:p14="http://schemas.microsoft.com/office/powerpoint/2010/main" val="12943799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F69158-1962-4A86-932B-780A5A3CFC1E}"/>
              </a:ext>
            </a:extLst>
          </p:cNvPr>
          <p:cNvSpPr txBox="1"/>
          <p:nvPr/>
        </p:nvSpPr>
        <p:spPr>
          <a:xfrm>
            <a:off x="876050" y="1447800"/>
            <a:ext cx="10459779" cy="3108543"/>
          </a:xfrm>
          <a:prstGeom prst="rect">
            <a:avLst/>
          </a:prstGeom>
          <a:noFill/>
        </p:spPr>
        <p:txBody>
          <a:bodyPr wrap="square" rtlCol="0">
            <a:spAutoFit/>
          </a:bodyPr>
          <a:lstStyle/>
          <a:p>
            <a:pPr algn="just"/>
            <a:r>
              <a:rPr lang="en-US" sz="2800" dirty="0">
                <a:latin typeface="Rockwell" panose="02060603020205020403" pitchFamily="18" charset="0"/>
              </a:rPr>
              <a:t>Rev. Minogue sees  the 20</a:t>
            </a:r>
            <a:r>
              <a:rPr lang="en-US" sz="2800" baseline="30000" dirty="0">
                <a:latin typeface="Rockwell" panose="02060603020205020403" pitchFamily="18" charset="0"/>
              </a:rPr>
              <a:t>th</a:t>
            </a:r>
            <a:r>
              <a:rPr lang="en-US" sz="2800" dirty="0">
                <a:latin typeface="Rockwell" panose="02060603020205020403" pitchFamily="18" charset="0"/>
              </a:rPr>
              <a:t> century institution facing serious thinning or perhaps even extinction – while creating a new globally competitive environment of higher education. </a:t>
            </a:r>
          </a:p>
          <a:p>
            <a:pPr algn="just"/>
            <a:endParaRPr lang="en-US" sz="2800" dirty="0">
              <a:latin typeface="Rockwell" panose="02060603020205020403" pitchFamily="18" charset="0"/>
            </a:endParaRPr>
          </a:p>
          <a:p>
            <a:pPr algn="just"/>
            <a:r>
              <a:rPr lang="en-US" sz="2800" dirty="0">
                <a:latin typeface="Rockwell" panose="02060603020205020403" pitchFamily="18" charset="0"/>
              </a:rPr>
              <a:t>The scope is no longer black or white; in-state or out of state –  </a:t>
            </a:r>
          </a:p>
          <a:p>
            <a:pPr algn="just"/>
            <a:endParaRPr lang="en-US" sz="2800" dirty="0">
              <a:latin typeface="Rockwell" panose="02060603020205020403" pitchFamily="18" charset="0"/>
            </a:endParaRPr>
          </a:p>
          <a:p>
            <a:pPr algn="ctr"/>
            <a:r>
              <a:rPr lang="en-US" sz="2800" b="1" dirty="0">
                <a:solidFill>
                  <a:srgbClr val="FF0000"/>
                </a:solidFill>
                <a:latin typeface="Rockwell" panose="02060603020205020403" pitchFamily="18" charset="0"/>
              </a:rPr>
              <a:t>IT’S GLOBAL!</a:t>
            </a:r>
          </a:p>
        </p:txBody>
      </p:sp>
    </p:spTree>
    <p:extLst>
      <p:ext uri="{BB962C8B-B14F-4D97-AF65-F5344CB8AC3E}">
        <p14:creationId xmlns:p14="http://schemas.microsoft.com/office/powerpoint/2010/main" val="61021347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F69158-1962-4A86-932B-780A5A3CFC1E}"/>
              </a:ext>
            </a:extLst>
          </p:cNvPr>
          <p:cNvSpPr txBox="1"/>
          <p:nvPr/>
        </p:nvSpPr>
        <p:spPr>
          <a:xfrm>
            <a:off x="810733" y="1447800"/>
            <a:ext cx="10459779" cy="4431983"/>
          </a:xfrm>
          <a:prstGeom prst="rect">
            <a:avLst/>
          </a:prstGeom>
          <a:noFill/>
        </p:spPr>
        <p:txBody>
          <a:bodyPr wrap="square" rtlCol="0">
            <a:spAutoFit/>
          </a:bodyPr>
          <a:lstStyle/>
          <a:p>
            <a:pPr algn="just"/>
            <a:r>
              <a:rPr lang="en-US" sz="2800" dirty="0">
                <a:latin typeface="Rockwell" panose="02060603020205020403" pitchFamily="18" charset="0"/>
              </a:rPr>
              <a:t>Education as we see it is ever changing - every evolving.  All educators we must be ready, willing, and able to </a:t>
            </a:r>
            <a:r>
              <a:rPr lang="en-US" sz="2800" dirty="0" smtClean="0">
                <a:latin typeface="Rockwell" panose="02060603020205020403" pitchFamily="18" charset="0"/>
              </a:rPr>
              <a:t>meet </a:t>
            </a:r>
            <a:r>
              <a:rPr lang="en-US" sz="2800" dirty="0">
                <a:latin typeface="Rockwell" panose="02060603020205020403" pitchFamily="18" charset="0"/>
              </a:rPr>
              <a:t>the needs of the new digital world of education. </a:t>
            </a:r>
          </a:p>
          <a:p>
            <a:pPr algn="just"/>
            <a:endParaRPr lang="en-US" sz="2400" dirty="0">
              <a:latin typeface="Rockwell" panose="02060603020205020403" pitchFamily="18" charset="0"/>
            </a:endParaRPr>
          </a:p>
          <a:p>
            <a:pPr marL="914400" lvl="1" indent="-457200" algn="just">
              <a:buFont typeface="Arial" panose="020B0604020202020204" pitchFamily="34" charset="0"/>
              <a:buChar char="•"/>
            </a:pPr>
            <a:r>
              <a:rPr lang="en-US" sz="2800" dirty="0">
                <a:latin typeface="Rockwell" panose="02060603020205020403" pitchFamily="18" charset="0"/>
              </a:rPr>
              <a:t>From hands-on to virtual</a:t>
            </a:r>
          </a:p>
          <a:p>
            <a:pPr marL="914400" lvl="1" indent="-457200" algn="just">
              <a:buFont typeface="Arial" panose="020B0604020202020204" pitchFamily="34" charset="0"/>
              <a:buChar char="•"/>
            </a:pPr>
            <a:endParaRPr lang="en-US" sz="1600" dirty="0">
              <a:latin typeface="Rockwell" panose="02060603020205020403" pitchFamily="18" charset="0"/>
            </a:endParaRPr>
          </a:p>
          <a:p>
            <a:pPr marL="914400" lvl="1" indent="-457200" algn="just">
              <a:buFont typeface="Arial" panose="020B0604020202020204" pitchFamily="34" charset="0"/>
              <a:buChar char="•"/>
            </a:pPr>
            <a:r>
              <a:rPr lang="en-US" sz="2800" dirty="0">
                <a:latin typeface="Rockwell" panose="02060603020205020403" pitchFamily="18" charset="0"/>
              </a:rPr>
              <a:t>From on-the-ground to online</a:t>
            </a:r>
          </a:p>
          <a:p>
            <a:pPr algn="just"/>
            <a:endParaRPr lang="en-US" sz="1600" dirty="0">
              <a:latin typeface="Rockwell" panose="02060603020205020403" pitchFamily="18" charset="0"/>
            </a:endParaRPr>
          </a:p>
          <a:p>
            <a:pPr algn="just"/>
            <a:r>
              <a:rPr lang="en-US" sz="2800" dirty="0">
                <a:latin typeface="Rockwell" panose="02060603020205020403" pitchFamily="18" charset="0"/>
              </a:rPr>
              <a:t>Digital education is here – the question to ask is, </a:t>
            </a:r>
          </a:p>
          <a:p>
            <a:pPr algn="ctr"/>
            <a:endParaRPr lang="en-US" sz="2800" b="1" dirty="0">
              <a:solidFill>
                <a:srgbClr val="FF0000"/>
              </a:solidFill>
              <a:latin typeface="Rockwell" panose="02060603020205020403" pitchFamily="18" charset="0"/>
            </a:endParaRPr>
          </a:p>
          <a:p>
            <a:pPr algn="ctr"/>
            <a:r>
              <a:rPr lang="en-US" sz="2800" b="1" dirty="0">
                <a:solidFill>
                  <a:srgbClr val="FF0000"/>
                </a:solidFill>
                <a:latin typeface="Rockwell" panose="02060603020205020403" pitchFamily="18" charset="0"/>
              </a:rPr>
              <a:t>“Are we ready for it?"</a:t>
            </a:r>
          </a:p>
        </p:txBody>
      </p:sp>
    </p:spTree>
    <p:extLst>
      <p:ext uri="{BB962C8B-B14F-4D97-AF65-F5344CB8AC3E}">
        <p14:creationId xmlns:p14="http://schemas.microsoft.com/office/powerpoint/2010/main" val="428554182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F69158-1962-4A86-932B-780A5A3CFC1E}"/>
              </a:ext>
            </a:extLst>
          </p:cNvPr>
          <p:cNvSpPr txBox="1"/>
          <p:nvPr/>
        </p:nvSpPr>
        <p:spPr>
          <a:xfrm>
            <a:off x="810733" y="1447800"/>
            <a:ext cx="10459779" cy="2677656"/>
          </a:xfrm>
          <a:prstGeom prst="rect">
            <a:avLst/>
          </a:prstGeom>
          <a:noFill/>
        </p:spPr>
        <p:txBody>
          <a:bodyPr wrap="square" rtlCol="0">
            <a:spAutoFit/>
          </a:bodyPr>
          <a:lstStyle/>
          <a:p>
            <a:pPr algn="just"/>
            <a:r>
              <a:rPr lang="en-US" sz="2800" dirty="0">
                <a:latin typeface="Rockwell" panose="02060603020205020403" pitchFamily="18" charset="0"/>
              </a:rPr>
              <a:t>References</a:t>
            </a:r>
          </a:p>
          <a:p>
            <a:pPr algn="just"/>
            <a:endParaRPr lang="en-US" sz="2800" dirty="0">
              <a:latin typeface="Rockwell" panose="02060603020205020403" pitchFamily="18" charset="0"/>
            </a:endParaRPr>
          </a:p>
          <a:p>
            <a:pPr algn="just"/>
            <a:r>
              <a:rPr lang="en-US" sz="2800" dirty="0">
                <a:latin typeface="Rockwell" panose="02060603020205020403" pitchFamily="18" charset="0"/>
              </a:rPr>
              <a:t>John P. Minogue, 2006, "The 20th Century University </a:t>
            </a:r>
            <a:r>
              <a:rPr lang="en-US" sz="2800">
                <a:latin typeface="Rockwell" panose="02060603020205020403" pitchFamily="18" charset="0"/>
              </a:rPr>
              <a:t>Is Obsolete“.</a:t>
            </a:r>
            <a:endParaRPr lang="en-US" sz="2800" dirty="0">
              <a:latin typeface="Rockwell" panose="02060603020205020403" pitchFamily="18" charset="0"/>
            </a:endParaRPr>
          </a:p>
          <a:p>
            <a:pPr algn="just"/>
            <a:endParaRPr lang="en-US" sz="2800" dirty="0">
              <a:latin typeface="Rockwell" panose="02060603020205020403" pitchFamily="18" charset="0"/>
            </a:endParaRPr>
          </a:p>
          <a:p>
            <a:pPr algn="just"/>
            <a:endParaRPr lang="en-US" sz="2800" dirty="0">
              <a:latin typeface="Rockwell" panose="02060603020205020403" pitchFamily="18" charset="0"/>
            </a:endParaRPr>
          </a:p>
        </p:txBody>
      </p:sp>
    </p:spTree>
    <p:extLst>
      <p:ext uri="{BB962C8B-B14F-4D97-AF65-F5344CB8AC3E}">
        <p14:creationId xmlns:p14="http://schemas.microsoft.com/office/powerpoint/2010/main" val="165075072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F69158-1962-4A86-932B-780A5A3CFC1E}"/>
              </a:ext>
            </a:extLst>
          </p:cNvPr>
          <p:cNvSpPr txBox="1"/>
          <p:nvPr/>
        </p:nvSpPr>
        <p:spPr>
          <a:xfrm>
            <a:off x="810733" y="1447800"/>
            <a:ext cx="10459779" cy="3108543"/>
          </a:xfrm>
          <a:prstGeom prst="rect">
            <a:avLst/>
          </a:prstGeom>
          <a:noFill/>
        </p:spPr>
        <p:txBody>
          <a:bodyPr wrap="square" rtlCol="0">
            <a:spAutoFit/>
          </a:bodyPr>
          <a:lstStyle/>
          <a:p>
            <a:pPr algn="just"/>
            <a:r>
              <a:rPr lang="en-US" sz="2800" dirty="0">
                <a:latin typeface="Rockwell" panose="02060603020205020403" pitchFamily="18" charset="0"/>
              </a:rPr>
              <a:t>The purpose of this presentation is to discuss the philosophy on the role, scope and mission of higher education in the 21st century. </a:t>
            </a:r>
          </a:p>
          <a:p>
            <a:pPr algn="just"/>
            <a:endParaRPr lang="en-US" sz="2800" dirty="0">
              <a:latin typeface="Rockwell" panose="02060603020205020403" pitchFamily="18" charset="0"/>
            </a:endParaRPr>
          </a:p>
          <a:p>
            <a:pPr algn="just"/>
            <a:r>
              <a:rPr lang="en-US" sz="2800" dirty="0">
                <a:latin typeface="Rockwell" panose="02060603020205020403" pitchFamily="18" charset="0"/>
              </a:rPr>
              <a:t>This presentation briefly outlines the history and philosophy of higher education in the United States, focusing on important trends, and developments.</a:t>
            </a:r>
          </a:p>
        </p:txBody>
      </p:sp>
    </p:spTree>
    <p:extLst>
      <p:ext uri="{BB962C8B-B14F-4D97-AF65-F5344CB8AC3E}">
        <p14:creationId xmlns:p14="http://schemas.microsoft.com/office/powerpoint/2010/main" val="30109989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F69158-1962-4A86-932B-780A5A3CFC1E}"/>
              </a:ext>
            </a:extLst>
          </p:cNvPr>
          <p:cNvSpPr txBox="1"/>
          <p:nvPr/>
        </p:nvSpPr>
        <p:spPr>
          <a:xfrm>
            <a:off x="810733" y="1447800"/>
            <a:ext cx="10459779" cy="3970318"/>
          </a:xfrm>
          <a:prstGeom prst="rect">
            <a:avLst/>
          </a:prstGeom>
          <a:noFill/>
        </p:spPr>
        <p:txBody>
          <a:bodyPr wrap="square" rtlCol="0">
            <a:spAutoFit/>
          </a:bodyPr>
          <a:lstStyle/>
          <a:p>
            <a:pPr algn="just"/>
            <a:r>
              <a:rPr lang="en-US" sz="2800" b="1" dirty="0">
                <a:latin typeface="Rockwell" panose="02060603020205020403" pitchFamily="18" charset="0"/>
              </a:rPr>
              <a:t>HISTORY</a:t>
            </a:r>
          </a:p>
          <a:p>
            <a:pPr algn="just"/>
            <a:endParaRPr lang="en-US" sz="2800" dirty="0">
              <a:latin typeface="Rockwell" panose="02060603020205020403" pitchFamily="18" charset="0"/>
            </a:endParaRPr>
          </a:p>
          <a:p>
            <a:pPr algn="just"/>
            <a:r>
              <a:rPr lang="en-US" sz="2800" dirty="0">
                <a:latin typeface="Rockwell" panose="02060603020205020403" pitchFamily="18" charset="0"/>
              </a:rPr>
              <a:t>Higher education has taken large steps from its humble beginnings to where we are today – from chalkboards to smartboards. </a:t>
            </a:r>
          </a:p>
          <a:p>
            <a:pPr algn="just"/>
            <a:endParaRPr lang="en-US" sz="2800" dirty="0">
              <a:latin typeface="Rockwell" panose="02060603020205020403" pitchFamily="18" charset="0"/>
            </a:endParaRPr>
          </a:p>
          <a:p>
            <a:pPr algn="just"/>
            <a:r>
              <a:rPr lang="en-US" sz="2800" dirty="0">
                <a:latin typeface="Rockwell" panose="02060603020205020403" pitchFamily="18" charset="0"/>
              </a:rPr>
              <a:t>In order to prepare the children of today for the 21st century educators from K-12 and beyond must be willing to embrace the new digital reality of education. </a:t>
            </a:r>
          </a:p>
        </p:txBody>
      </p:sp>
    </p:spTree>
    <p:extLst>
      <p:ext uri="{BB962C8B-B14F-4D97-AF65-F5344CB8AC3E}">
        <p14:creationId xmlns:p14="http://schemas.microsoft.com/office/powerpoint/2010/main" val="61829641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F69158-1962-4A86-932B-780A5A3CFC1E}"/>
              </a:ext>
            </a:extLst>
          </p:cNvPr>
          <p:cNvSpPr txBox="1"/>
          <p:nvPr/>
        </p:nvSpPr>
        <p:spPr>
          <a:xfrm>
            <a:off x="810733" y="1447800"/>
            <a:ext cx="10459779" cy="3539430"/>
          </a:xfrm>
          <a:prstGeom prst="rect">
            <a:avLst/>
          </a:prstGeom>
          <a:noFill/>
        </p:spPr>
        <p:txBody>
          <a:bodyPr wrap="square" rtlCol="0">
            <a:spAutoFit/>
          </a:bodyPr>
          <a:lstStyle/>
          <a:p>
            <a:pPr algn="just"/>
            <a:r>
              <a:rPr lang="en-US" sz="2800" b="1" dirty="0">
                <a:latin typeface="Rockwell" panose="02060603020205020403" pitchFamily="18" charset="0"/>
              </a:rPr>
              <a:t>PHILOSOPHY</a:t>
            </a:r>
          </a:p>
          <a:p>
            <a:pPr algn="just"/>
            <a:endParaRPr lang="en-US" sz="2800" dirty="0">
              <a:latin typeface="Rockwell" panose="02060603020205020403" pitchFamily="18" charset="0"/>
            </a:endParaRPr>
          </a:p>
          <a:p>
            <a:pPr algn="just"/>
            <a:r>
              <a:rPr lang="en-US" sz="2800" dirty="0">
                <a:latin typeface="Rockwell" panose="02060603020205020403" pitchFamily="18" charset="0"/>
              </a:rPr>
              <a:t>In looking at higher education in the 21st century, you must first understand its evolution and realize that post-secondary education, better known as "college" in the United States, is generally governed separately from the K-12 education system to include preschool, kindergarten, elementary and secondary education (junior and senior high school). </a:t>
            </a:r>
          </a:p>
        </p:txBody>
      </p:sp>
    </p:spTree>
    <p:extLst>
      <p:ext uri="{BB962C8B-B14F-4D97-AF65-F5344CB8AC3E}">
        <p14:creationId xmlns:p14="http://schemas.microsoft.com/office/powerpoint/2010/main" val="198732387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F69158-1962-4A86-932B-780A5A3CFC1E}"/>
              </a:ext>
            </a:extLst>
          </p:cNvPr>
          <p:cNvSpPr txBox="1"/>
          <p:nvPr/>
        </p:nvSpPr>
        <p:spPr>
          <a:xfrm>
            <a:off x="810733" y="1447800"/>
            <a:ext cx="10459779" cy="3108543"/>
          </a:xfrm>
          <a:prstGeom prst="rect">
            <a:avLst/>
          </a:prstGeom>
          <a:noFill/>
        </p:spPr>
        <p:txBody>
          <a:bodyPr wrap="square" rtlCol="0">
            <a:spAutoFit/>
          </a:bodyPr>
          <a:lstStyle/>
          <a:p>
            <a:pPr algn="just"/>
            <a:r>
              <a:rPr lang="en-US" sz="2800" b="1" dirty="0">
                <a:latin typeface="Rockwell" panose="02060603020205020403" pitchFamily="18" charset="0"/>
              </a:rPr>
              <a:t>PHILOSOPHY (continued)</a:t>
            </a:r>
          </a:p>
          <a:p>
            <a:pPr algn="just"/>
            <a:endParaRPr lang="en-US" sz="2800" dirty="0">
              <a:latin typeface="Rockwell" panose="02060603020205020403" pitchFamily="18" charset="0"/>
            </a:endParaRPr>
          </a:p>
          <a:p>
            <a:pPr algn="just"/>
            <a:r>
              <a:rPr lang="en-US" sz="2800" dirty="0">
                <a:latin typeface="Rockwell" panose="02060603020205020403" pitchFamily="18" charset="0"/>
              </a:rPr>
              <a:t>The major role of higher education in the 21st century involves preparing students contextual conditions before they ever take their first step on a college </a:t>
            </a:r>
            <a:r>
              <a:rPr lang="en-US" sz="2800" dirty="0" smtClean="0">
                <a:latin typeface="Rockwell" panose="02060603020205020403" pitchFamily="18" charset="0"/>
              </a:rPr>
              <a:t>campus.</a:t>
            </a:r>
          </a:p>
          <a:p>
            <a:pPr algn="just"/>
            <a:endParaRPr lang="en-US" sz="2800" dirty="0">
              <a:latin typeface="Rockwell" panose="02060603020205020403" pitchFamily="18" charset="0"/>
            </a:endParaRPr>
          </a:p>
          <a:p>
            <a:pPr algn="ctr"/>
            <a:r>
              <a:rPr lang="en-US" sz="2800" b="1" dirty="0" smtClean="0">
                <a:solidFill>
                  <a:srgbClr val="FF0000"/>
                </a:solidFill>
                <a:latin typeface="Rockwell" panose="02060603020205020403" pitchFamily="18" charset="0"/>
              </a:rPr>
              <a:t>Preparing for college begins the first day of preschool</a:t>
            </a:r>
            <a:r>
              <a:rPr lang="en-US" sz="2800" b="1" dirty="0" smtClean="0">
                <a:solidFill>
                  <a:srgbClr val="FF0000"/>
                </a:solidFill>
                <a:latin typeface="Rockwell" panose="02060603020205020403" pitchFamily="18" charset="0"/>
              </a:rPr>
              <a:t>!</a:t>
            </a:r>
            <a:endParaRPr lang="en-US" sz="2800" b="1" dirty="0">
              <a:solidFill>
                <a:srgbClr val="FF0000"/>
              </a:solidFill>
              <a:latin typeface="Rockwell" panose="02060603020205020403" pitchFamily="18" charset="0"/>
            </a:endParaRPr>
          </a:p>
        </p:txBody>
      </p:sp>
    </p:spTree>
    <p:extLst>
      <p:ext uri="{BB962C8B-B14F-4D97-AF65-F5344CB8AC3E}">
        <p14:creationId xmlns:p14="http://schemas.microsoft.com/office/powerpoint/2010/main" val="329004590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F69158-1962-4A86-932B-780A5A3CFC1E}"/>
              </a:ext>
            </a:extLst>
          </p:cNvPr>
          <p:cNvSpPr txBox="1"/>
          <p:nvPr/>
        </p:nvSpPr>
        <p:spPr>
          <a:xfrm>
            <a:off x="810733" y="1447800"/>
            <a:ext cx="10459779" cy="3539430"/>
          </a:xfrm>
          <a:prstGeom prst="rect">
            <a:avLst/>
          </a:prstGeom>
          <a:noFill/>
        </p:spPr>
        <p:txBody>
          <a:bodyPr wrap="square" rtlCol="0">
            <a:spAutoFit/>
          </a:bodyPr>
          <a:lstStyle/>
          <a:p>
            <a:pPr marL="457200" indent="-457200" algn="just">
              <a:buFont typeface="Arial" panose="020B0604020202020204" pitchFamily="34" charset="0"/>
              <a:buChar char="•"/>
            </a:pPr>
            <a:r>
              <a:rPr lang="en-US" sz="2800" dirty="0">
                <a:latin typeface="Rockwell" panose="02060603020205020403" pitchFamily="18" charset="0"/>
              </a:rPr>
              <a:t>They must be willing and ready to embrace </a:t>
            </a:r>
            <a:r>
              <a:rPr lang="en-US" sz="2800" b="1" dirty="0">
                <a:solidFill>
                  <a:srgbClr val="FF0000"/>
                </a:solidFill>
                <a:latin typeface="Rockwell" panose="02060603020205020403" pitchFamily="18" charset="0"/>
              </a:rPr>
              <a:t>K-12</a:t>
            </a:r>
            <a:r>
              <a:rPr lang="en-US" sz="2800" dirty="0">
                <a:latin typeface="Rockwell" panose="02060603020205020403" pitchFamily="18" charset="0"/>
              </a:rPr>
              <a:t> in the digital world!</a:t>
            </a:r>
          </a:p>
          <a:p>
            <a:pPr marL="457200" indent="-457200" algn="just">
              <a:buFont typeface="Arial" panose="020B0604020202020204" pitchFamily="34" charset="0"/>
              <a:buChar char="•"/>
            </a:pPr>
            <a:endParaRPr lang="en-US" sz="2800" dirty="0">
              <a:latin typeface="Rockwell" panose="02060603020205020403" pitchFamily="18" charset="0"/>
            </a:endParaRPr>
          </a:p>
          <a:p>
            <a:pPr marL="457200" indent="-457200" algn="just">
              <a:buFont typeface="Arial" panose="020B0604020202020204" pitchFamily="34" charset="0"/>
              <a:buChar char="•"/>
            </a:pPr>
            <a:r>
              <a:rPr lang="en-US" sz="2800" dirty="0">
                <a:latin typeface="Rockwell" panose="02060603020205020403" pitchFamily="18" charset="0"/>
              </a:rPr>
              <a:t>They must be willing and ready to embrace </a:t>
            </a:r>
            <a:r>
              <a:rPr lang="en-US" sz="2800" b="1" dirty="0">
                <a:solidFill>
                  <a:srgbClr val="FF0000"/>
                </a:solidFill>
                <a:latin typeface="Rockwell" panose="02060603020205020403" pitchFamily="18" charset="0"/>
              </a:rPr>
              <a:t>college</a:t>
            </a:r>
            <a:r>
              <a:rPr lang="en-US" sz="2800" dirty="0">
                <a:latin typeface="Rockwell" panose="02060603020205020403" pitchFamily="18" charset="0"/>
              </a:rPr>
              <a:t> in the digital world!</a:t>
            </a:r>
          </a:p>
          <a:p>
            <a:pPr marL="457200" indent="-457200" algn="just">
              <a:buFont typeface="Arial" panose="020B0604020202020204" pitchFamily="34" charset="0"/>
              <a:buChar char="•"/>
            </a:pPr>
            <a:endParaRPr lang="en-US" sz="2800" dirty="0">
              <a:latin typeface="Rockwell" panose="02060603020205020403" pitchFamily="18" charset="0"/>
            </a:endParaRPr>
          </a:p>
          <a:p>
            <a:pPr marL="457200" indent="-457200" algn="just">
              <a:buFont typeface="Arial" panose="020B0604020202020204" pitchFamily="34" charset="0"/>
              <a:buChar char="•"/>
            </a:pPr>
            <a:r>
              <a:rPr lang="en-US" sz="2800" dirty="0">
                <a:latin typeface="Rockwell" panose="02060603020205020403" pitchFamily="18" charset="0"/>
              </a:rPr>
              <a:t>They must be willing and ready to embrace </a:t>
            </a:r>
            <a:r>
              <a:rPr lang="en-US" sz="2800" b="1" dirty="0">
                <a:solidFill>
                  <a:srgbClr val="FF0000"/>
                </a:solidFill>
                <a:latin typeface="Rockwell" panose="02060603020205020403" pitchFamily="18" charset="0"/>
              </a:rPr>
              <a:t>relationships</a:t>
            </a:r>
            <a:r>
              <a:rPr lang="en-US" sz="2800" dirty="0">
                <a:latin typeface="Rockwell" panose="02060603020205020403" pitchFamily="18" charset="0"/>
              </a:rPr>
              <a:t> in the digital world!</a:t>
            </a:r>
          </a:p>
        </p:txBody>
      </p:sp>
    </p:spTree>
    <p:extLst>
      <p:ext uri="{BB962C8B-B14F-4D97-AF65-F5344CB8AC3E}">
        <p14:creationId xmlns:p14="http://schemas.microsoft.com/office/powerpoint/2010/main" val="175593971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F69158-1962-4A86-932B-780A5A3CFC1E}"/>
              </a:ext>
            </a:extLst>
          </p:cNvPr>
          <p:cNvSpPr txBox="1"/>
          <p:nvPr/>
        </p:nvSpPr>
        <p:spPr>
          <a:xfrm>
            <a:off x="810733" y="1447800"/>
            <a:ext cx="10459779" cy="4401205"/>
          </a:xfrm>
          <a:prstGeom prst="rect">
            <a:avLst/>
          </a:prstGeom>
          <a:noFill/>
        </p:spPr>
        <p:txBody>
          <a:bodyPr wrap="square" rtlCol="0">
            <a:spAutoFit/>
          </a:bodyPr>
          <a:lstStyle/>
          <a:p>
            <a:pPr algn="just"/>
            <a:r>
              <a:rPr lang="en-US" sz="2800" dirty="0">
                <a:latin typeface="Rockwell" panose="02060603020205020403" pitchFamily="18" charset="0"/>
              </a:rPr>
              <a:t>Contextual conditions to include but not limited to:</a:t>
            </a:r>
          </a:p>
          <a:p>
            <a:pPr algn="just"/>
            <a:endParaRPr lang="en-US" sz="2800" dirty="0">
              <a:latin typeface="Rockwell" panose="02060603020205020403" pitchFamily="18" charset="0"/>
            </a:endParaRPr>
          </a:p>
          <a:p>
            <a:pPr marL="514350" indent="-514350" algn="just">
              <a:buFont typeface="+mj-lt"/>
              <a:buAutoNum type="alphaLcParenR"/>
            </a:pPr>
            <a:r>
              <a:rPr lang="en-US" sz="2800" dirty="0">
                <a:latin typeface="Rockwell" panose="02060603020205020403" pitchFamily="18" charset="0"/>
              </a:rPr>
              <a:t>Academic</a:t>
            </a:r>
          </a:p>
          <a:p>
            <a:pPr marL="514350" indent="-514350" algn="just">
              <a:buFont typeface="+mj-lt"/>
              <a:buAutoNum type="alphaLcParenR"/>
            </a:pPr>
            <a:r>
              <a:rPr lang="en-US" sz="2800" dirty="0">
                <a:latin typeface="Rockwell" panose="02060603020205020403" pitchFamily="18" charset="0"/>
              </a:rPr>
              <a:t>Mental</a:t>
            </a:r>
          </a:p>
          <a:p>
            <a:pPr marL="514350" indent="-514350" algn="just">
              <a:buFont typeface="+mj-lt"/>
              <a:buAutoNum type="alphaLcParenR"/>
            </a:pPr>
            <a:r>
              <a:rPr lang="en-US" sz="2800" dirty="0">
                <a:latin typeface="Rockwell" panose="02060603020205020403" pitchFamily="18" charset="0"/>
              </a:rPr>
              <a:t>Cultural</a:t>
            </a:r>
          </a:p>
          <a:p>
            <a:pPr marL="514350" indent="-514350" algn="just">
              <a:buFont typeface="+mj-lt"/>
              <a:buAutoNum type="alphaLcParenR"/>
            </a:pPr>
            <a:r>
              <a:rPr lang="en-US" sz="2800" dirty="0">
                <a:latin typeface="Rockwell" panose="02060603020205020403" pitchFamily="18" charset="0"/>
              </a:rPr>
              <a:t>Financial</a:t>
            </a:r>
          </a:p>
          <a:p>
            <a:pPr marL="514350" indent="-514350" algn="just">
              <a:buFont typeface="+mj-lt"/>
              <a:buAutoNum type="alphaLcParenR"/>
            </a:pPr>
            <a:r>
              <a:rPr lang="en-US" sz="2800" dirty="0">
                <a:latin typeface="Rockwell" panose="02060603020205020403" pitchFamily="18" charset="0"/>
              </a:rPr>
              <a:t>Ecology</a:t>
            </a:r>
          </a:p>
          <a:p>
            <a:pPr marL="514350" indent="-514350" algn="just">
              <a:buFont typeface="+mj-lt"/>
              <a:buAutoNum type="alphaLcParenR"/>
            </a:pPr>
            <a:r>
              <a:rPr lang="en-US" sz="2800" dirty="0">
                <a:latin typeface="Rockwell" panose="02060603020205020403" pitchFamily="18" charset="0"/>
              </a:rPr>
              <a:t>Climate</a:t>
            </a:r>
          </a:p>
          <a:p>
            <a:pPr marL="514350" indent="-514350" algn="just">
              <a:buFont typeface="+mj-lt"/>
              <a:buAutoNum type="alphaLcParenR"/>
            </a:pPr>
            <a:r>
              <a:rPr lang="en-US" sz="2800" dirty="0">
                <a:latin typeface="Rockwell" panose="02060603020205020403" pitchFamily="18" charset="0"/>
              </a:rPr>
              <a:t>Technology</a:t>
            </a:r>
          </a:p>
          <a:p>
            <a:pPr marL="514350" indent="-514350" algn="just">
              <a:buFont typeface="+mj-lt"/>
              <a:buAutoNum type="alphaLcParenR"/>
            </a:pPr>
            <a:r>
              <a:rPr lang="en-US" sz="2800" dirty="0">
                <a:latin typeface="Rockwell" panose="02060603020205020403" pitchFamily="18" charset="0"/>
              </a:rPr>
              <a:t>Religion</a:t>
            </a:r>
          </a:p>
        </p:txBody>
      </p:sp>
    </p:spTree>
    <p:extLst>
      <p:ext uri="{BB962C8B-B14F-4D97-AF65-F5344CB8AC3E}">
        <p14:creationId xmlns:p14="http://schemas.microsoft.com/office/powerpoint/2010/main" val="310253996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F69158-1962-4A86-932B-780A5A3CFC1E}"/>
              </a:ext>
            </a:extLst>
          </p:cNvPr>
          <p:cNvSpPr txBox="1"/>
          <p:nvPr/>
        </p:nvSpPr>
        <p:spPr>
          <a:xfrm>
            <a:off x="810733" y="1447800"/>
            <a:ext cx="10459779" cy="3539430"/>
          </a:xfrm>
          <a:prstGeom prst="rect">
            <a:avLst/>
          </a:prstGeom>
          <a:noFill/>
        </p:spPr>
        <p:txBody>
          <a:bodyPr wrap="square" rtlCol="0">
            <a:spAutoFit/>
          </a:bodyPr>
          <a:lstStyle/>
          <a:p>
            <a:pPr algn="just"/>
            <a:r>
              <a:rPr lang="en-US" sz="2800" b="1" dirty="0">
                <a:latin typeface="Rockwell" panose="02060603020205020403" pitchFamily="18" charset="0"/>
              </a:rPr>
              <a:t>TRENDS</a:t>
            </a:r>
          </a:p>
          <a:p>
            <a:pPr algn="just"/>
            <a:endParaRPr lang="en-US" sz="2800" dirty="0">
              <a:latin typeface="Rockwell" panose="02060603020205020403" pitchFamily="18" charset="0"/>
            </a:endParaRPr>
          </a:p>
          <a:p>
            <a:pPr algn="just"/>
            <a:r>
              <a:rPr lang="en-US" sz="2800" dirty="0">
                <a:latin typeface="Rockwell" panose="02060603020205020403" pitchFamily="18" charset="0"/>
              </a:rPr>
              <a:t>The role of higher education in the 21st century is quite diverse. </a:t>
            </a:r>
          </a:p>
          <a:p>
            <a:pPr algn="just"/>
            <a:endParaRPr lang="en-US" sz="2800" dirty="0">
              <a:latin typeface="Rockwell" panose="02060603020205020403" pitchFamily="18" charset="0"/>
            </a:endParaRPr>
          </a:p>
          <a:p>
            <a:pPr algn="just"/>
            <a:r>
              <a:rPr lang="en-US" sz="2800" dirty="0">
                <a:latin typeface="Rockwell" panose="02060603020205020403" pitchFamily="18" charset="0"/>
              </a:rPr>
              <a:t>Quite simply, institutions today must change the way they go about their business to serve the new markets - adults, women, diversities, the under privileged.   </a:t>
            </a:r>
          </a:p>
        </p:txBody>
      </p:sp>
    </p:spTree>
    <p:extLst>
      <p:ext uri="{BB962C8B-B14F-4D97-AF65-F5344CB8AC3E}">
        <p14:creationId xmlns:p14="http://schemas.microsoft.com/office/powerpoint/2010/main" val="7809477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8F69158-1962-4A86-932B-780A5A3CFC1E}"/>
              </a:ext>
            </a:extLst>
          </p:cNvPr>
          <p:cNvSpPr txBox="1"/>
          <p:nvPr/>
        </p:nvSpPr>
        <p:spPr>
          <a:xfrm>
            <a:off x="810733" y="1447800"/>
            <a:ext cx="10459779" cy="2677656"/>
          </a:xfrm>
          <a:prstGeom prst="rect">
            <a:avLst/>
          </a:prstGeom>
          <a:noFill/>
        </p:spPr>
        <p:txBody>
          <a:bodyPr wrap="square" rtlCol="0">
            <a:spAutoFit/>
          </a:bodyPr>
          <a:lstStyle/>
          <a:p>
            <a:pPr algn="just"/>
            <a:r>
              <a:rPr lang="en-US" sz="2800" dirty="0">
                <a:latin typeface="Rockwell" panose="02060603020205020403" pitchFamily="18" charset="0"/>
              </a:rPr>
              <a:t>In order to survive and compete, institutions must be willing to change to address some of the following trends:</a:t>
            </a:r>
          </a:p>
          <a:p>
            <a:pPr algn="just"/>
            <a:endParaRPr lang="en-US" sz="2800" dirty="0">
              <a:latin typeface="Rockwell" panose="02060603020205020403" pitchFamily="18" charset="0"/>
            </a:endParaRPr>
          </a:p>
          <a:p>
            <a:pPr marL="514350" indent="-514350" algn="just">
              <a:buFont typeface="+mj-lt"/>
              <a:buAutoNum type="alphaLcParenR"/>
            </a:pPr>
            <a:r>
              <a:rPr lang="en-US" sz="2800" dirty="0">
                <a:latin typeface="Rockwell" panose="02060603020205020403" pitchFamily="18" charset="0"/>
              </a:rPr>
              <a:t>Teachers will have to learn to teach millennial students. The traditional student is no longer that 18-23 year old straight out of high school.</a:t>
            </a:r>
          </a:p>
        </p:txBody>
      </p:sp>
    </p:spTree>
    <p:extLst>
      <p:ext uri="{BB962C8B-B14F-4D97-AF65-F5344CB8AC3E}">
        <p14:creationId xmlns:p14="http://schemas.microsoft.com/office/powerpoint/2010/main" val="245815786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DarkSeedLeftStep">
      <a:dk1>
        <a:srgbClr val="000000"/>
      </a:dk1>
      <a:lt1>
        <a:srgbClr val="FFFFFF"/>
      </a:lt1>
      <a:dk2>
        <a:srgbClr val="242541"/>
      </a:dk2>
      <a:lt2>
        <a:srgbClr val="E3E8E2"/>
      </a:lt2>
      <a:accent1>
        <a:srgbClr val="AC4DC3"/>
      </a:accent1>
      <a:accent2>
        <a:srgbClr val="693BB1"/>
      </a:accent2>
      <a:accent3>
        <a:srgbClr val="4D50C3"/>
      </a:accent3>
      <a:accent4>
        <a:srgbClr val="3B70B1"/>
      </a:accent4>
      <a:accent5>
        <a:srgbClr val="4BAFBF"/>
      </a:accent5>
      <a:accent6>
        <a:srgbClr val="3BB190"/>
      </a:accent6>
      <a:hlink>
        <a:srgbClr val="3A8BAF"/>
      </a:hlink>
      <a:folHlink>
        <a:srgbClr val="7F7F7F"/>
      </a:folHlink>
    </a:clrScheme>
    <a:fontScheme name="Savon">
      <a:majorFont>
        <a:latin typeface="Century School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docProps/app.xml><?xml version="1.0" encoding="utf-8"?>
<Properties xmlns="http://schemas.openxmlformats.org/officeDocument/2006/extended-properties" xmlns:vt="http://schemas.openxmlformats.org/officeDocument/2006/docPropsVTypes">
  <TotalTime>150</TotalTime>
  <Words>858</Words>
  <Application>Microsoft Office PowerPoint</Application>
  <PresentationFormat>Widescreen</PresentationFormat>
  <Paragraphs>83</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Century Schoolbook</vt:lpstr>
      <vt:lpstr>Franklin Gothic Book</vt:lpstr>
      <vt:lpstr>Garamond</vt:lpstr>
      <vt:lpstr>Rockwell</vt:lpstr>
      <vt:lpstr>SavonVTI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 Sly</dc:creator>
  <cp:lastModifiedBy>COB STUDENT</cp:lastModifiedBy>
  <cp:revision>16</cp:revision>
  <dcterms:created xsi:type="dcterms:W3CDTF">2020-06-02T12:35:01Z</dcterms:created>
  <dcterms:modified xsi:type="dcterms:W3CDTF">2023-12-21T21:31:48Z</dcterms:modified>
</cp:coreProperties>
</file>